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1.png" ContentType="image/png"/>
  <Override PartName="/ppt/media/image2.png" ContentType="image/png"/>
  <Override PartName="/ppt/media/image3.jpeg" ContentType="image/jpeg"/>
  <Override PartName="/ppt/media/image5.png" ContentType="image/png"/>
  <Override PartName="/ppt/media/image4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перемещения страницы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&lt;верхний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EAB36CB5-0610-440A-B4C3-FD13AB34E20C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100" spc="-1" strike="noStrike">
                <a:solidFill>
                  <a:srgbClr val="000000"/>
                </a:solidFill>
                <a:latin typeface="Arial"/>
                <a:ea typeface="Arial"/>
              </a:rPr>
              <a:t>Стандартный слайд знакомства. Не меняем его, меняем текст в нем. </a:t>
            </a:r>
            <a:endParaRPr b="0" lang="ru-RU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3805200" y="720000"/>
            <a:ext cx="4798440" cy="85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3805200" y="2275920"/>
            <a:ext cx="3996000" cy="22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" name="Google Shape;13;p3" descr=""/>
          <p:cNvPicPr/>
          <p:nvPr/>
        </p:nvPicPr>
        <p:blipFill>
          <a:blip r:embed="rId2"/>
          <a:stretch/>
        </p:blipFill>
        <p:spPr>
          <a:xfrm>
            <a:off x="8604000" y="186480"/>
            <a:ext cx="291240" cy="2912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109;p16"/>
          <p:cNvSpPr/>
          <p:nvPr/>
        </p:nvSpPr>
        <p:spPr>
          <a:xfrm>
            <a:off x="612000" y="720720"/>
            <a:ext cx="7932600" cy="432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ru" sz="3600" spc="-1" strike="noStrike">
                <a:solidFill>
                  <a:schemeClr val="accent4"/>
                </a:solidFill>
                <a:latin typeface="Times New Roman"/>
                <a:ea typeface="Times New Roman"/>
              </a:rPr>
              <a:t>Тестирование функциональности веб-приложений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ru" sz="1400" spc="-1" strike="noStrike">
                <a:solidFill>
                  <a:schemeClr val="accent4"/>
                </a:solidFill>
                <a:latin typeface="Times New Roman"/>
                <a:ea typeface="Times New Roman"/>
              </a:rPr>
              <a:t>Проверка работы основных функций приложения через UI интерфейс на примере работы с сообществами сайта VK.com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7315200"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       </a:t>
            </a: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1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4" name="Google Shape;110;p16" descr=""/>
          <p:cNvPicPr/>
          <p:nvPr/>
        </p:nvPicPr>
        <p:blipFill>
          <a:blip r:embed="rId1"/>
          <a:stretch/>
        </p:blipFill>
        <p:spPr>
          <a:xfrm>
            <a:off x="2838240" y="2659680"/>
            <a:ext cx="3232440" cy="2019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68;p25"/>
          <p:cNvSpPr/>
          <p:nvPr/>
        </p:nvSpPr>
        <p:spPr>
          <a:xfrm>
            <a:off x="0" y="0"/>
            <a:ext cx="9037800" cy="50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>
              <a:lnSpc>
                <a:spcPct val="100000"/>
              </a:lnSpc>
              <a:tabLst>
                <a:tab algn="l" pos="0"/>
              </a:tabLst>
            </a:pPr>
            <a:r>
              <a:rPr b="0" lang="ru" sz="36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Написание тест-кейсов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Для удобства составления и хранения тест-кейсов была выбрана популярная платформа </a:t>
            </a:r>
            <a:r>
              <a:rPr b="1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qase.oi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6.4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7" name="Google Shape;169;p25" descr=""/>
          <p:cNvPicPr/>
          <p:nvPr/>
        </p:nvPicPr>
        <p:blipFill>
          <a:blip r:embed="rId1"/>
          <a:stretch/>
        </p:blipFill>
        <p:spPr>
          <a:xfrm>
            <a:off x="1124640" y="1200240"/>
            <a:ext cx="6788520" cy="3358440"/>
          </a:xfrm>
          <a:prstGeom prst="rect">
            <a:avLst/>
          </a:prstGeom>
          <a:ln w="9525">
            <a:solidFill>
              <a:srgbClr val="fd7b55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74;p26"/>
          <p:cNvSpPr/>
          <p:nvPr/>
        </p:nvSpPr>
        <p:spPr>
          <a:xfrm>
            <a:off x="0" y="0"/>
            <a:ext cx="9143640" cy="513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>
              <a:lnSpc>
                <a:spcPct val="100000"/>
              </a:lnSpc>
              <a:tabLst>
                <a:tab algn="l" pos="0"/>
              </a:tabLst>
            </a:pPr>
            <a:r>
              <a:rPr b="0" lang="ru" sz="36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Выполнение тест-кейсов (тест-ран)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В соответствии с составленным тест-планом был создан тест-ран в </a:t>
            </a:r>
            <a:r>
              <a:rPr b="1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qase.io</a:t>
            </a: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. 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Результаты прогона тестов были отмечены в тест-ране: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7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9" name="Google Shape;175;p26" descr=""/>
          <p:cNvPicPr/>
          <p:nvPr/>
        </p:nvPicPr>
        <p:blipFill>
          <a:blip r:embed="rId1"/>
          <a:stretch/>
        </p:blipFill>
        <p:spPr>
          <a:xfrm>
            <a:off x="204480" y="1289520"/>
            <a:ext cx="8727120" cy="3478680"/>
          </a:xfrm>
          <a:prstGeom prst="rect">
            <a:avLst/>
          </a:prstGeom>
          <a:ln w="9525">
            <a:solidFill>
              <a:srgbClr val="fd7b55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80;p27"/>
          <p:cNvSpPr/>
          <p:nvPr/>
        </p:nvSpPr>
        <p:spPr>
          <a:xfrm>
            <a:off x="0" y="0"/>
            <a:ext cx="9064080" cy="491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>
              <a:lnSpc>
                <a:spcPct val="100000"/>
              </a:lnSpc>
              <a:tabLst>
                <a:tab algn="l" pos="0"/>
              </a:tabLst>
            </a:pPr>
            <a:r>
              <a:rPr b="0" lang="ru" sz="33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Выполнение тест-кейсов (Burndown chart)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8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" name="Google Shape;181;p27" descr=""/>
          <p:cNvPicPr/>
          <p:nvPr/>
        </p:nvPicPr>
        <p:blipFill>
          <a:blip r:embed="rId1"/>
          <a:stretch/>
        </p:blipFill>
        <p:spPr>
          <a:xfrm>
            <a:off x="1599480" y="1044720"/>
            <a:ext cx="5733720" cy="3543120"/>
          </a:xfrm>
          <a:prstGeom prst="rect">
            <a:avLst/>
          </a:prstGeom>
          <a:ln w="9525">
            <a:solidFill>
              <a:srgbClr val="fd7b55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86;p28"/>
          <p:cNvSpPr/>
          <p:nvPr/>
        </p:nvSpPr>
        <p:spPr>
          <a:xfrm>
            <a:off x="0" y="0"/>
            <a:ext cx="9143640" cy="50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>
              <a:lnSpc>
                <a:spcPct val="100000"/>
              </a:lnSpc>
              <a:tabLst>
                <a:tab algn="l" pos="0"/>
              </a:tabLst>
            </a:pPr>
            <a:r>
              <a:rPr b="0" lang="ru" sz="36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Заведение дефектов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9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3" name="Google Shape;187;p28" descr=""/>
          <p:cNvPicPr/>
          <p:nvPr/>
        </p:nvPicPr>
        <p:blipFill>
          <a:blip r:embed="rId1"/>
          <a:stretch/>
        </p:blipFill>
        <p:spPr>
          <a:xfrm>
            <a:off x="261000" y="1300320"/>
            <a:ext cx="8622000" cy="2119320"/>
          </a:xfrm>
          <a:prstGeom prst="rect">
            <a:avLst/>
          </a:prstGeom>
          <a:ln w="9525">
            <a:solidFill>
              <a:srgbClr val="fd7b55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92;p29"/>
          <p:cNvSpPr/>
          <p:nvPr/>
        </p:nvSpPr>
        <p:spPr>
          <a:xfrm>
            <a:off x="529200" y="279720"/>
            <a:ext cx="8539920" cy="496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3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Общее количество дефектов в qase.oi</a:t>
            </a:r>
            <a:endParaRPr b="0" lang="ru-RU" sz="3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3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3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3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3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3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3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3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10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5" name="Google Shape;193;p29" descr=""/>
          <p:cNvPicPr/>
          <p:nvPr/>
        </p:nvPicPr>
        <p:blipFill>
          <a:blip r:embed="rId1"/>
          <a:stretch/>
        </p:blipFill>
        <p:spPr>
          <a:xfrm>
            <a:off x="74520" y="1281240"/>
            <a:ext cx="8994600" cy="2972880"/>
          </a:xfrm>
          <a:prstGeom prst="rect">
            <a:avLst/>
          </a:prstGeom>
          <a:ln w="9525">
            <a:solidFill>
              <a:srgbClr val="fd7b55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98;p30"/>
          <p:cNvSpPr/>
          <p:nvPr/>
        </p:nvSpPr>
        <p:spPr>
          <a:xfrm>
            <a:off x="0" y="0"/>
            <a:ext cx="9143640" cy="50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>
              <a:lnSpc>
                <a:spcPct val="100000"/>
              </a:lnSpc>
              <a:tabLst>
                <a:tab algn="l" pos="0"/>
              </a:tabLst>
            </a:pPr>
            <a:r>
              <a:rPr b="0" lang="ru" sz="36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Cоставление баг-репорта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11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7" name="Google Shape;199;p30" descr=""/>
          <p:cNvPicPr/>
          <p:nvPr/>
        </p:nvPicPr>
        <p:blipFill>
          <a:blip r:embed="rId1"/>
          <a:stretch/>
        </p:blipFill>
        <p:spPr>
          <a:xfrm>
            <a:off x="240120" y="1495440"/>
            <a:ext cx="4202640" cy="2607120"/>
          </a:xfrm>
          <a:prstGeom prst="rect">
            <a:avLst/>
          </a:prstGeom>
          <a:ln w="9525">
            <a:solidFill>
              <a:srgbClr val="fd7b55"/>
            </a:solidFill>
            <a:round/>
          </a:ln>
        </p:spPr>
      </p:pic>
      <p:pic>
        <p:nvPicPr>
          <p:cNvPr id="118" name="Google Shape;200;p30" descr=""/>
          <p:cNvPicPr/>
          <p:nvPr/>
        </p:nvPicPr>
        <p:blipFill>
          <a:blip r:embed="rId2"/>
          <a:stretch/>
        </p:blipFill>
        <p:spPr>
          <a:xfrm>
            <a:off x="4680720" y="1501560"/>
            <a:ext cx="4202640" cy="2594160"/>
          </a:xfrm>
          <a:prstGeom prst="rect">
            <a:avLst/>
          </a:prstGeom>
          <a:ln w="9525">
            <a:solidFill>
              <a:srgbClr val="fd7b55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205;p31"/>
          <p:cNvSpPr/>
          <p:nvPr/>
        </p:nvSpPr>
        <p:spPr>
          <a:xfrm>
            <a:off x="0" y="0"/>
            <a:ext cx="9108360" cy="485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36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Итоги тестирования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Выполненные тесты: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1. Тестирование навигации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2. Тестирование поиска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3. Тестирование смены типа сообществ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4. Тестирование работы с контентом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Заключение: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Проведено функциональное тестирование веб-приложения "VK.com". В ходе тестирования было заведено 8 багов, 2 из которых с критичностью major и 6 minor. Исходя из полученных результатов тестирования, можно сделать вывод, что веб-приложение выполняет основные функции успешно. Критичные и блокирующие баги отсутствуют. Все заведенные дефекты имеют незначительную критичность. Объективно функционал работы с сообществами приложения работает стабильно.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12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0" name="Google Shape;206;p31" descr=""/>
          <p:cNvPicPr/>
          <p:nvPr/>
        </p:nvPicPr>
        <p:blipFill>
          <a:blip r:embed="rId1"/>
          <a:stretch/>
        </p:blipFill>
        <p:spPr>
          <a:xfrm>
            <a:off x="7043760" y="360360"/>
            <a:ext cx="1560240" cy="1554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211;p32"/>
          <p:cNvSpPr/>
          <p:nvPr/>
        </p:nvSpPr>
        <p:spPr>
          <a:xfrm>
            <a:off x="0" y="0"/>
            <a:ext cx="9108360" cy="48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36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Общий итог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900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Дипломный проект позволил ознакомиться с практическими аспектами тестирования функциональности веб-приложений. Он дал возможность применить полученные знания в области UI тестирования на практическом примере работы с сообществами на сайте VK.com, что способствует лучшему пониманию процесса тестирования и приобретению опыта в данной области.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900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900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900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900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900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marL="900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marL="900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13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2" name="Google Shape;212;p32" descr=""/>
          <p:cNvPicPr/>
          <p:nvPr/>
        </p:nvPicPr>
        <p:blipFill>
          <a:blip r:embed="rId1"/>
          <a:stretch/>
        </p:blipFill>
        <p:spPr>
          <a:xfrm>
            <a:off x="3004200" y="2305440"/>
            <a:ext cx="2967840" cy="2374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217;p33" descr=""/>
          <p:cNvPicPr/>
          <p:nvPr/>
        </p:nvPicPr>
        <p:blipFill>
          <a:blip r:embed="rId1"/>
          <a:stretch/>
        </p:blipFill>
        <p:spPr>
          <a:xfrm>
            <a:off x="0" y="0"/>
            <a:ext cx="9099360" cy="5118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540000" y="152280"/>
            <a:ext cx="5957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36000" bIns="36000" anchor="ctr">
            <a:noAutofit/>
          </a:bodyPr>
          <a:p>
            <a:pPr marL="12600">
              <a:lnSpc>
                <a:spcPct val="85000"/>
              </a:lnSpc>
              <a:tabLst>
                <a:tab algn="l" pos="0"/>
              </a:tabLst>
            </a:pPr>
            <a:r>
              <a:rPr b="0" lang="ru" sz="1000" spc="-1" strike="noStrike">
                <a:solidFill>
                  <a:schemeClr val="dk2"/>
                </a:solidFill>
                <a:latin typeface="IBM Plex Sans"/>
                <a:ea typeface="IBM Plex Sans"/>
              </a:rPr>
              <a:t>Давайте знакомиться!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title"/>
          </p:nvPr>
        </p:nvSpPr>
        <p:spPr>
          <a:xfrm>
            <a:off x="3805200" y="720000"/>
            <a:ext cx="4798440" cy="85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chemeClr val="dk1"/>
                </a:solidFill>
                <a:latin typeface="IBM Plex Sans SemiBold"/>
                <a:ea typeface="IBM Plex Sans SemiBold"/>
              </a:rPr>
              <a:t>Дридзо Людмила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subTitle"/>
          </p:nvPr>
        </p:nvSpPr>
        <p:spPr>
          <a:xfrm>
            <a:off x="3805200" y="1029240"/>
            <a:ext cx="4798440" cy="298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Ручное тестирование, 2022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subTitle"/>
          </p:nvPr>
        </p:nvSpPr>
        <p:spPr>
          <a:xfrm>
            <a:off x="3805200" y="1440000"/>
            <a:ext cx="4798440" cy="3333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  <a:p>
            <a:pPr marL="374400" indent="-306720">
              <a:lnSpc>
                <a:spcPct val="115000"/>
              </a:lnSpc>
              <a:buClr>
                <a:srgbClr val="8d46f6"/>
              </a:buClr>
              <a:buFont typeface="IBM Plex Sans"/>
              <a:buChar char=""/>
              <a:tabLst>
                <a:tab algn="l" pos="0"/>
              </a:tabLst>
            </a:pPr>
            <a:r>
              <a:rPr b="0" lang="ru" sz="1200" spc="-1" strike="noStrike">
                <a:solidFill>
                  <a:schemeClr val="dk1"/>
                </a:solidFill>
                <a:latin typeface="IBM Plex Sans"/>
                <a:ea typeface="IBM Plex Sans"/>
              </a:rPr>
              <a:t>Санкт-Петербург</a:t>
            </a: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  <a:p>
            <a:pPr marL="374400" indent="-306720">
              <a:lnSpc>
                <a:spcPct val="115000"/>
              </a:lnSpc>
              <a:spcBef>
                <a:spcPts val="1001"/>
              </a:spcBef>
              <a:buClr>
                <a:srgbClr val="8d46f6"/>
              </a:buClr>
              <a:buFont typeface="IBM Plex Sans"/>
              <a:buChar char=""/>
              <a:tabLst>
                <a:tab algn="l" pos="0"/>
              </a:tabLst>
            </a:pPr>
            <a:r>
              <a:rPr b="0" lang="ru" sz="1200" spc="-1" strike="noStrike">
                <a:solidFill>
                  <a:schemeClr val="dk1"/>
                </a:solidFill>
                <a:latin typeface="IBM Plex Sans"/>
                <a:ea typeface="IBM Plex Sans"/>
              </a:rPr>
              <a:t>Окончила СПб колледж Телекоммуникаций им.Кренкеля. Специальность Радиосвязь, Радиовещание и Телевидение</a:t>
            </a: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  <a:p>
            <a:pPr marL="4572000" indent="0" algn="ctr">
              <a:lnSpc>
                <a:spcPct val="115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  <a:p>
            <a:pPr marL="4572000" indent="0" algn="ctr">
              <a:lnSpc>
                <a:spcPct val="115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IBM Plex Sans Medium"/>
                <a:ea typeface="IBM Plex Sans Medium"/>
              </a:rPr>
              <a:t>2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" name="Google Shape;119;p17" descr=""/>
          <p:cNvPicPr/>
          <p:nvPr/>
        </p:nvPicPr>
        <p:blipFill>
          <a:blip r:embed="rId1"/>
          <a:stretch/>
        </p:blipFill>
        <p:spPr>
          <a:xfrm>
            <a:off x="362880" y="664920"/>
            <a:ext cx="2437920" cy="3257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77720" y="319680"/>
            <a:ext cx="8188200" cy="4419000"/>
          </a:xfrm>
          <a:prstGeom prst="rect">
            <a:avLst/>
          </a:prstGeom>
          <a:noFill/>
          <a:ln w="0">
            <a:noFill/>
          </a:ln>
        </p:spPr>
        <p:txBody>
          <a:bodyPr lIns="0" rIns="0" tIns="5400" bIns="0" anchor="t">
            <a:noAutofit/>
          </a:bodyPr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Современные веб-приложения - это сложные системы, объединяющие различные функции и компоненты. Тестирование функциональности веб-приложений играет ключевую роль, так как это зачастую единственный интерфейс, с которым взаимодействует пользователь и на основе которого, у клиента создается впечатление о системе в целом.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     </a:t>
            </a: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3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1" name="Google Shape;125;p18" descr=""/>
          <p:cNvPicPr/>
          <p:nvPr/>
        </p:nvPicPr>
        <p:blipFill>
          <a:blip r:embed="rId1"/>
          <a:stretch/>
        </p:blipFill>
        <p:spPr>
          <a:xfrm>
            <a:off x="2622960" y="1645920"/>
            <a:ext cx="3897720" cy="3033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130;p19"/>
          <p:cNvSpPr/>
          <p:nvPr/>
        </p:nvSpPr>
        <p:spPr>
          <a:xfrm>
            <a:off x="539640" y="226800"/>
            <a:ext cx="8247600" cy="452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Выбор VK.com в качестве объекта исследования обусловлен его популярностью как одной из ведущих социальных платформ в мире.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Основные аргументы для выбора темы: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spcBef>
                <a:spcPts val="1199"/>
              </a:spcBef>
              <a:buClr>
                <a:srgbClr val="fd7b55"/>
              </a:buClr>
              <a:buFont typeface="IBM Plex Sans"/>
              <a:buChar char="●"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Популярность платформы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fd7b55"/>
              </a:buClr>
              <a:buFont typeface="IBM Plex Sans"/>
              <a:buChar char="●"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Знакомый интерфейс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fd7b55"/>
              </a:buClr>
              <a:buFont typeface="IBM Plex Sans"/>
              <a:buChar char="●"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Желание протестировать взаимодействие между различными частями платформы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fd7b55"/>
              </a:buClr>
              <a:buFont typeface="IBM Plex Sans"/>
              <a:buChar char="●"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Желание узнать функциональные возможности сообществ VK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50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50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50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50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7315200">
              <a:lnSpc>
                <a:spcPct val="15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            </a:t>
            </a: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4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3" name="Google Shape;131;p19" descr=""/>
          <p:cNvPicPr/>
          <p:nvPr/>
        </p:nvPicPr>
        <p:blipFill>
          <a:blip r:embed="rId1"/>
          <a:stretch/>
        </p:blipFill>
        <p:spPr>
          <a:xfrm rot="985800">
            <a:off x="6826320" y="407520"/>
            <a:ext cx="1496160" cy="1496160"/>
          </a:xfrm>
          <a:prstGeom prst="rect">
            <a:avLst/>
          </a:prstGeom>
          <a:ln w="0">
            <a:noFill/>
          </a:ln>
        </p:spPr>
      </p:pic>
      <p:pic>
        <p:nvPicPr>
          <p:cNvPr id="94" name="Google Shape;132;p19" descr=""/>
          <p:cNvPicPr/>
          <p:nvPr/>
        </p:nvPicPr>
        <p:blipFill>
          <a:blip r:embed="rId2"/>
          <a:stretch/>
        </p:blipFill>
        <p:spPr>
          <a:xfrm rot="20889600">
            <a:off x="427320" y="3084120"/>
            <a:ext cx="1858320" cy="1858320"/>
          </a:xfrm>
          <a:prstGeom prst="rect">
            <a:avLst/>
          </a:prstGeom>
          <a:ln w="0">
            <a:noFill/>
          </a:ln>
        </p:spPr>
      </p:pic>
      <p:pic>
        <p:nvPicPr>
          <p:cNvPr id="95" name="Google Shape;133;p19" descr=""/>
          <p:cNvPicPr/>
          <p:nvPr/>
        </p:nvPicPr>
        <p:blipFill>
          <a:blip r:embed="rId3"/>
          <a:stretch/>
        </p:blipFill>
        <p:spPr>
          <a:xfrm rot="770400">
            <a:off x="5481720" y="3132000"/>
            <a:ext cx="1762200" cy="1762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138;p20"/>
          <p:cNvSpPr/>
          <p:nvPr/>
        </p:nvSpPr>
        <p:spPr>
          <a:xfrm>
            <a:off x="540000" y="720000"/>
            <a:ext cx="7919640" cy="7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IBM Plex Sans SemiBold"/>
              <a:ea typeface="IBM Plex Sans SemiBold"/>
            </a:endParaRPr>
          </a:p>
        </p:txBody>
      </p:sp>
      <p:sp>
        <p:nvSpPr>
          <p:cNvPr id="97" name="Google Shape;139;p20"/>
          <p:cNvSpPr/>
          <p:nvPr/>
        </p:nvSpPr>
        <p:spPr>
          <a:xfrm>
            <a:off x="0" y="0"/>
            <a:ext cx="9055440" cy="51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ru" sz="18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Цель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5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Освоение современных методов ручного тестирования, технологий оценки и проверки работы основных функций приложения на примере работы с сообществами на портале vk.com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ru" sz="18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Задачи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1. Изучить литературу, касающуюся темы исследования;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2. Рассмотреть основные виды, типы и методы ручного тестирования веб-приложений для оценки качества веб-приложений;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3. Составить план ручного тестирования веб-приложения VK с использованием техник тест-дизайна;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4. Ознакомиться с основными принципами составления такой тестовой документации как чек-листы, тест-кейсы, тест-планы, баг-репорты;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5. Использовать современные инструменты для оценки качества веб-приложений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6. Выполнить ручное тестирование веб-приложения VK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 indent="126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    </a:t>
            </a: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5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144;p21"/>
          <p:cNvSpPr/>
          <p:nvPr/>
        </p:nvSpPr>
        <p:spPr>
          <a:xfrm>
            <a:off x="432720" y="468720"/>
            <a:ext cx="8411400" cy="456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36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Подготовка к ручному тестированию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fd7b55"/>
              </a:buClr>
              <a:buFont typeface="IBM Plex Sans"/>
              <a:buChar char="●"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Разработка тест-плана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fd7b55"/>
              </a:buClr>
              <a:buFont typeface="IBM Plex Sans"/>
              <a:buChar char="●"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Анализ функциональных требований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fd7b55"/>
              </a:buClr>
              <a:buFont typeface="IBM Plex Sans"/>
              <a:buChar char="●"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Составление чек-листов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fd7b55"/>
              </a:buClr>
              <a:buFont typeface="IBM Plex Sans"/>
              <a:buChar char="●"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Написание тест-кейсов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     </a:t>
            </a: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6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9" name="Google Shape;145;p21" descr=""/>
          <p:cNvPicPr/>
          <p:nvPr/>
        </p:nvPicPr>
        <p:blipFill>
          <a:blip r:embed="rId1"/>
          <a:stretch/>
        </p:blipFill>
        <p:spPr>
          <a:xfrm>
            <a:off x="5587560" y="998640"/>
            <a:ext cx="2872080" cy="2872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50;p22" descr=""/>
          <p:cNvPicPr/>
          <p:nvPr/>
        </p:nvPicPr>
        <p:blipFill>
          <a:blip r:embed="rId1"/>
          <a:stretch/>
        </p:blipFill>
        <p:spPr>
          <a:xfrm>
            <a:off x="5233320" y="1225800"/>
            <a:ext cx="3209760" cy="3209760"/>
          </a:xfrm>
          <a:prstGeom prst="rect">
            <a:avLst/>
          </a:prstGeom>
          <a:ln w="0">
            <a:noFill/>
          </a:ln>
        </p:spPr>
      </p:pic>
      <p:sp>
        <p:nvSpPr>
          <p:cNvPr id="101" name="Google Shape;151;p22"/>
          <p:cNvSpPr/>
          <p:nvPr/>
        </p:nvSpPr>
        <p:spPr>
          <a:xfrm>
            <a:off x="152280" y="152280"/>
            <a:ext cx="8823960" cy="48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>
              <a:lnSpc>
                <a:spcPct val="100000"/>
              </a:lnSpc>
              <a:tabLst>
                <a:tab algn="l" pos="0"/>
              </a:tabLst>
            </a:pPr>
            <a:r>
              <a:rPr b="0" lang="ru" sz="36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Разработка тест-плана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fd7b55"/>
              </a:buClr>
              <a:buFont typeface="IBM Plex Sans"/>
              <a:buChar char="●"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Входные/выходные условия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fd7b55"/>
              </a:buClr>
              <a:buFont typeface="IBM Plex Sans"/>
              <a:buChar char="●"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Риски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fd7b55"/>
              </a:buClr>
              <a:buFont typeface="IBM Plex Sans"/>
              <a:buChar char="●"/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Временные рамки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6.1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56;p23"/>
          <p:cNvSpPr/>
          <p:nvPr/>
        </p:nvSpPr>
        <p:spPr>
          <a:xfrm>
            <a:off x="0" y="0"/>
            <a:ext cx="8782560" cy="501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>
              <a:lnSpc>
                <a:spcPct val="100000"/>
              </a:lnSpc>
              <a:tabLst>
                <a:tab algn="l" pos="0"/>
              </a:tabLst>
            </a:pPr>
            <a:r>
              <a:rPr b="0" lang="ru" sz="36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Анализ функциональных требований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1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Было принято решение взять несколько устаревшее Техническое Задание по работе с сообществами, что приведет к неким не состыковкам ТЗ и реального исполнения функционала сайта.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По результатам анализа функциональных требований были выявлены характерные особенности каждого сообщества.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6.2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3" name="Google Shape;157;p23" descr=""/>
          <p:cNvPicPr/>
          <p:nvPr/>
        </p:nvPicPr>
        <p:blipFill>
          <a:blip r:embed="rId1"/>
          <a:stretch/>
        </p:blipFill>
        <p:spPr>
          <a:xfrm>
            <a:off x="4344840" y="2469960"/>
            <a:ext cx="3947040" cy="2450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2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62;p24"/>
          <p:cNvSpPr/>
          <p:nvPr/>
        </p:nvSpPr>
        <p:spPr>
          <a:xfrm>
            <a:off x="0" y="0"/>
            <a:ext cx="9143640" cy="509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>
              <a:lnSpc>
                <a:spcPct val="115000"/>
              </a:lnSpc>
              <a:tabLst>
                <a:tab algn="l" pos="0"/>
              </a:tabLst>
            </a:pPr>
            <a:r>
              <a:rPr b="0" lang="ru" sz="36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Составление чек-листа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"/>
                <a:ea typeface="IBM Plex Sans"/>
              </a:rPr>
              <a:t>По результатам анализа был составлен чек-лист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ru-RU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accent4"/>
                </a:solidFill>
                <a:latin typeface="IBM Plex Sans Medium"/>
                <a:ea typeface="IBM Plex Sans Medium"/>
              </a:rPr>
              <a:t>6.3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5" name="Google Shape;163;p24" descr=""/>
          <p:cNvPicPr/>
          <p:nvPr/>
        </p:nvPicPr>
        <p:blipFill>
          <a:blip r:embed="rId1"/>
          <a:stretch/>
        </p:blipFill>
        <p:spPr>
          <a:xfrm>
            <a:off x="182160" y="1440000"/>
            <a:ext cx="8779680" cy="3097800"/>
          </a:xfrm>
          <a:prstGeom prst="rect">
            <a:avLst/>
          </a:prstGeom>
          <a:ln w="9525">
            <a:solidFill>
              <a:srgbClr val="fd7b55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</TotalTime>
  <Application>LibreOffice/7.4.3.2$Windows_X86_64 LibreOffice_project/1048a8393ae2eeec98dff31b5c133c5f1d08b890</Application>
  <AppVersion>15.0000</AppVersion>
  <Words>539</Words>
  <Paragraphs>222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2023-09-06T18:58:40Z</dcterms:modified>
  <cp:revision>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18</vt:i4>
  </property>
  <property fmtid="{D5CDD505-2E9C-101B-9397-08002B2CF9AE}" pid="3" name="PresentationFormat">
    <vt:lpwstr>Экран (16:9)</vt:lpwstr>
  </property>
  <property fmtid="{D5CDD505-2E9C-101B-9397-08002B2CF9AE}" pid="4" name="Slides">
    <vt:i4>18</vt:i4>
  </property>
</Properties>
</file>